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82" r:id="rId2"/>
    <p:sldId id="283" r:id="rId3"/>
    <p:sldId id="284" r:id="rId4"/>
    <p:sldId id="256" r:id="rId5"/>
    <p:sldId id="262" r:id="rId6"/>
    <p:sldId id="280" r:id="rId7"/>
    <p:sldId id="263" r:id="rId8"/>
    <p:sldId id="257" r:id="rId9"/>
    <p:sldId id="285" r:id="rId10"/>
    <p:sldId id="264" r:id="rId11"/>
    <p:sldId id="265" r:id="rId12"/>
    <p:sldId id="266" r:id="rId13"/>
    <p:sldId id="271" r:id="rId14"/>
    <p:sldId id="258" r:id="rId15"/>
    <p:sldId id="273" r:id="rId16"/>
    <p:sldId id="267" r:id="rId17"/>
    <p:sldId id="268" r:id="rId18"/>
    <p:sldId id="269" r:id="rId19"/>
    <p:sldId id="270" r:id="rId20"/>
    <p:sldId id="272" r:id="rId21"/>
    <p:sldId id="259" r:id="rId22"/>
    <p:sldId id="274" r:id="rId23"/>
    <p:sldId id="275" r:id="rId24"/>
    <p:sldId id="277" r:id="rId25"/>
    <p:sldId id="276" r:id="rId26"/>
    <p:sldId id="278" r:id="rId27"/>
    <p:sldId id="260" r:id="rId28"/>
    <p:sldId id="279" r:id="rId29"/>
  </p:sldIdLst>
  <p:sldSz cx="12192000" cy="6858000"/>
  <p:notesSz cx="6858000" cy="9144000"/>
  <p:embeddedFontLst>
    <p:embeddedFont>
      <p:font typeface="Gill Sans MT" panose="020B0502020104020203" pitchFamily="34" charset="0"/>
      <p:regular r:id="rId30"/>
      <p:bold r:id="rId31"/>
      <p:italic r:id="rId32"/>
      <p:boldItalic r:id="rId33"/>
    </p:embeddedFont>
    <p:embeddedFont>
      <p:font typeface="KG Second Chances Sketch" panose="020B0604020202020204" charset="0"/>
      <p:regular r:id="rId34"/>
    </p:embeddedFont>
    <p:embeddedFont>
      <p:font typeface="Calibri" panose="020F0502020204030204" pitchFamily="34" charset="0"/>
      <p:regular r:id="rId35"/>
      <p:bold r:id="rId36"/>
      <p:italic r:id="rId37"/>
      <p:boldItalic r:id="rId38"/>
    </p:embeddedFont>
    <p:embeddedFont>
      <p:font typeface="Wingdings 2" panose="05020102010507070707" pitchFamily="18" charset="2"/>
      <p:regular r:id="rId39"/>
    </p:embeddedFont>
    <p:embeddedFont>
      <p:font typeface="KG Miss Kindergarten" panose="020B0604020202020204" charset="0"/>
      <p:regular r:id="rId40"/>
    </p:embeddedFont>
    <p:embeddedFont>
      <p:font typeface="KG Learning to Trust" panose="020B0604020202020204" charset="0"/>
      <p:regular r:id="rId41"/>
    </p:embeddedFont>
    <p:embeddedFont>
      <p:font typeface="Calisto MT" panose="02040603050505030304" pitchFamily="18" charset="0"/>
      <p:regular r:id="rId42"/>
      <p:bold r:id="rId43"/>
      <p:italic r:id="rId44"/>
      <p:boldItalic r:id="rId45"/>
    </p:embeddedFont>
    <p:embeddedFont>
      <p:font typeface="Comic Sans MS" panose="030F0702030302020204" pitchFamily="66" charset="0"/>
      <p:regular r:id="rId46"/>
      <p:bold r:id="rId47"/>
      <p:italic r:id="rId48"/>
      <p:boldItalic r:id="rId49"/>
    </p:embeddedFont>
    <p:embeddedFont>
      <p:font typeface="Trebuchet MS" panose="020B060302020202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59" autoAdjust="0"/>
    <p:restoredTop sz="94660"/>
  </p:normalViewPr>
  <p:slideViewPr>
    <p:cSldViewPr snapToGrid="0">
      <p:cViewPr varScale="1">
        <p:scale>
          <a:sx n="57" d="100"/>
          <a:sy n="57" d="100"/>
        </p:scale>
        <p:origin x="4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fman, Kelly" userId="7e5c4c79-409e-4ad7-9f25-98e6c1fed62a" providerId="ADAL" clId="{A26F6867-3D3A-4CAE-81CB-3FB06B643537}"/>
    <pc:docChg chg="modSld">
      <pc:chgData name="Kaufman, Kelly" userId="7e5c4c79-409e-4ad7-9f25-98e6c1fed62a" providerId="ADAL" clId="{A26F6867-3D3A-4CAE-81CB-3FB06B643537}" dt="2018-01-01T19:36:16.547" v="7" actId="20577"/>
      <pc:docMkLst>
        <pc:docMk/>
      </pc:docMkLst>
      <pc:sldChg chg="modSp">
        <pc:chgData name="Kaufman, Kelly" userId="7e5c4c79-409e-4ad7-9f25-98e6c1fed62a" providerId="ADAL" clId="{A26F6867-3D3A-4CAE-81CB-3FB06B643537}" dt="2018-01-01T19:36:16.547" v="7" actId="20577"/>
        <pc:sldMkLst>
          <pc:docMk/>
          <pc:sldMk cId="1536248246" sldId="277"/>
        </pc:sldMkLst>
        <pc:spChg chg="mod">
          <ac:chgData name="Kaufman, Kelly" userId="7e5c4c79-409e-4ad7-9f25-98e6c1fed62a" providerId="ADAL" clId="{A26F6867-3D3A-4CAE-81CB-3FB06B643537}" dt="2018-01-01T19:36:16.547" v="7" actId="20577"/>
          <ac:spMkLst>
            <pc:docMk/>
            <pc:sldMk cId="1536248246" sldId="277"/>
            <ac:spMk id="3" creationId="{00000000-0000-0000-0000-000000000000}"/>
          </ac:spMkLst>
        </pc:spChg>
      </pc:sldChg>
    </pc:docChg>
  </pc:docChgLst>
  <pc:docChgLst>
    <pc:chgData name="Kelly Kaufman" userId="7e5c4c79-409e-4ad7-9f25-98e6c1fed62a" providerId="ADAL" clId="{A26F6867-3D3A-4CAE-81CB-3FB06B643537}"/>
    <pc:docChg chg="custSel addSld delSld modSld sldOrd">
      <pc:chgData name="Kelly Kaufman" userId="7e5c4c79-409e-4ad7-9f25-98e6c1fed62a" providerId="ADAL" clId="{A26F6867-3D3A-4CAE-81CB-3FB06B643537}" dt="2017-12-31T23:25:29.878" v="31" actId="14100"/>
      <pc:docMkLst>
        <pc:docMk/>
      </pc:docMkLst>
      <pc:sldChg chg="ord">
        <pc:chgData name="Kelly Kaufman" userId="7e5c4c79-409e-4ad7-9f25-98e6c1fed62a" providerId="ADAL" clId="{A26F6867-3D3A-4CAE-81CB-3FB06B643537}" dt="2017-12-31T23:09:49.969" v="20" actId="14100"/>
        <pc:sldMkLst>
          <pc:docMk/>
          <pc:sldMk cId="3848408565" sldId="271"/>
        </pc:sldMkLst>
      </pc:sldChg>
      <pc:sldChg chg="addSp modSp add ord">
        <pc:chgData name="Kelly Kaufman" userId="7e5c4c79-409e-4ad7-9f25-98e6c1fed62a" providerId="ADAL" clId="{A26F6867-3D3A-4CAE-81CB-3FB06B643537}" dt="2017-12-31T22:39:32.521" v="5" actId="14100"/>
        <pc:sldMkLst>
          <pc:docMk/>
          <pc:sldMk cId="3580889830" sldId="280"/>
        </pc:sldMkLst>
        <pc:picChg chg="add mod">
          <ac:chgData name="Kelly Kaufman" userId="7e5c4c79-409e-4ad7-9f25-98e6c1fed62a" providerId="ADAL" clId="{A26F6867-3D3A-4CAE-81CB-3FB06B643537}" dt="2017-12-31T22:39:32.521" v="5" actId="14100"/>
          <ac:picMkLst>
            <pc:docMk/>
            <pc:sldMk cId="3580889830" sldId="280"/>
            <ac:picMk id="2" creationId="{4E789242-02B7-4A22-B9D6-2B1407A7ABEC}"/>
          </ac:picMkLst>
        </pc:picChg>
      </pc:sldChg>
      <pc:sldChg chg="add del">
        <pc:chgData name="Kelly Kaufman" userId="7e5c4c79-409e-4ad7-9f25-98e6c1fed62a" providerId="ADAL" clId="{A26F6867-3D3A-4CAE-81CB-3FB06B643537}" dt="2017-12-31T23:08:15.788" v="19" actId="2696"/>
        <pc:sldMkLst>
          <pc:docMk/>
          <pc:sldMk cId="412475965" sldId="281"/>
        </pc:sldMkLst>
      </pc:sldChg>
      <pc:sldChg chg="modSp add ord">
        <pc:chgData name="Kelly Kaufman" userId="7e5c4c79-409e-4ad7-9f25-98e6c1fed62a" providerId="ADAL" clId="{A26F6867-3D3A-4CAE-81CB-3FB06B643537}" dt="2017-12-31T22:45:41.711" v="12" actId="1076"/>
        <pc:sldMkLst>
          <pc:docMk/>
          <pc:sldMk cId="128632686" sldId="282"/>
        </pc:sldMkLst>
        <pc:spChg chg="mod">
          <ac:chgData name="Kelly Kaufman" userId="7e5c4c79-409e-4ad7-9f25-98e6c1fed62a" providerId="ADAL" clId="{A26F6867-3D3A-4CAE-81CB-3FB06B643537}" dt="2017-12-31T22:45:37.145" v="11" actId="20577"/>
          <ac:spMkLst>
            <pc:docMk/>
            <pc:sldMk cId="128632686" sldId="282"/>
            <ac:spMk id="2" creationId="{00000000-0000-0000-0000-000000000000}"/>
          </ac:spMkLst>
        </pc:spChg>
        <pc:spChg chg="mod">
          <ac:chgData name="Kelly Kaufman" userId="7e5c4c79-409e-4ad7-9f25-98e6c1fed62a" providerId="ADAL" clId="{A26F6867-3D3A-4CAE-81CB-3FB06B643537}" dt="2017-12-31T22:45:41.711" v="12" actId="1076"/>
          <ac:spMkLst>
            <pc:docMk/>
            <pc:sldMk cId="128632686" sldId="282"/>
            <ac:spMk id="3" creationId="{00000000-0000-0000-0000-000000000000}"/>
          </ac:spMkLst>
        </pc:spChg>
      </pc:sldChg>
      <pc:sldChg chg="addSp delSp modSp add">
        <pc:chgData name="Kelly Kaufman" userId="7e5c4c79-409e-4ad7-9f25-98e6c1fed62a" providerId="ADAL" clId="{A26F6867-3D3A-4CAE-81CB-3FB06B643537}" dt="2017-12-31T23:07:09.930" v="18" actId="1076"/>
        <pc:sldMkLst>
          <pc:docMk/>
          <pc:sldMk cId="1181059942" sldId="283"/>
        </pc:sldMkLst>
        <pc:spChg chg="del">
          <ac:chgData name="Kelly Kaufman" userId="7e5c4c79-409e-4ad7-9f25-98e6c1fed62a" providerId="ADAL" clId="{A26F6867-3D3A-4CAE-81CB-3FB06B643537}" dt="2017-12-31T23:06:59.339" v="15" actId="478"/>
          <ac:spMkLst>
            <pc:docMk/>
            <pc:sldMk cId="1181059942" sldId="283"/>
            <ac:spMk id="2" creationId="{90A44A91-4E87-41C4-A05A-B3B1102B3DED}"/>
          </ac:spMkLst>
        </pc:spChg>
        <pc:spChg chg="del">
          <ac:chgData name="Kelly Kaufman" userId="7e5c4c79-409e-4ad7-9f25-98e6c1fed62a" providerId="ADAL" clId="{A26F6867-3D3A-4CAE-81CB-3FB06B643537}" dt="2017-12-31T23:06:52.130" v="14" actId="1076"/>
          <ac:spMkLst>
            <pc:docMk/>
            <pc:sldMk cId="1181059942" sldId="283"/>
            <ac:spMk id="3" creationId="{2451CF80-E904-4A7C-80DD-20D0F7D3211D}"/>
          </ac:spMkLst>
        </pc:spChg>
        <pc:picChg chg="add mod">
          <ac:chgData name="Kelly Kaufman" userId="7e5c4c79-409e-4ad7-9f25-98e6c1fed62a" providerId="ADAL" clId="{A26F6867-3D3A-4CAE-81CB-3FB06B643537}" dt="2017-12-31T23:07:09.930" v="18" actId="1076"/>
          <ac:picMkLst>
            <pc:docMk/>
            <pc:sldMk cId="1181059942" sldId="283"/>
            <ac:picMk id="4" creationId="{FDDF5D8A-3108-4583-951E-81BA5A101D05}"/>
          </ac:picMkLst>
        </pc:picChg>
      </pc:sldChg>
      <pc:sldChg chg="addSp delSp modSp add">
        <pc:chgData name="Kelly Kaufman" userId="7e5c4c79-409e-4ad7-9f25-98e6c1fed62a" providerId="ADAL" clId="{A26F6867-3D3A-4CAE-81CB-3FB06B643537}" dt="2017-12-31T23:14:07.250" v="25" actId="14100"/>
        <pc:sldMkLst>
          <pc:docMk/>
          <pc:sldMk cId="980832535" sldId="284"/>
        </pc:sldMkLst>
        <pc:picChg chg="del">
          <ac:chgData name="Kelly Kaufman" userId="7e5c4c79-409e-4ad7-9f25-98e6c1fed62a" providerId="ADAL" clId="{A26F6867-3D3A-4CAE-81CB-3FB06B643537}" dt="2017-12-31T23:12:54.967" v="22" actId="478"/>
          <ac:picMkLst>
            <pc:docMk/>
            <pc:sldMk cId="980832535" sldId="284"/>
            <ac:picMk id="2" creationId="{00000000-0000-0000-0000-000000000000}"/>
          </ac:picMkLst>
        </pc:picChg>
        <pc:picChg chg="add mod">
          <ac:chgData name="Kelly Kaufman" userId="7e5c4c79-409e-4ad7-9f25-98e6c1fed62a" providerId="ADAL" clId="{A26F6867-3D3A-4CAE-81CB-3FB06B643537}" dt="2017-12-31T23:14:07.250" v="25" actId="14100"/>
          <ac:picMkLst>
            <pc:docMk/>
            <pc:sldMk cId="980832535" sldId="284"/>
            <ac:picMk id="3" creationId="{E8DC24AB-4C1A-45FE-9F83-B624DF0C0BC3}"/>
          </ac:picMkLst>
        </pc:picChg>
      </pc:sldChg>
      <pc:sldChg chg="addSp delSp modSp add ord">
        <pc:chgData name="Kelly Kaufman" userId="7e5c4c79-409e-4ad7-9f25-98e6c1fed62a" providerId="ADAL" clId="{A26F6867-3D3A-4CAE-81CB-3FB06B643537}" dt="2017-12-31T23:25:29.878" v="31" actId="14100"/>
        <pc:sldMkLst>
          <pc:docMk/>
          <pc:sldMk cId="2056973822" sldId="285"/>
        </pc:sldMkLst>
        <pc:spChg chg="del">
          <ac:chgData name="Kelly Kaufman" userId="7e5c4c79-409e-4ad7-9f25-98e6c1fed62a" providerId="ADAL" clId="{A26F6867-3D3A-4CAE-81CB-3FB06B643537}" dt="2017-12-31T23:24:49.099" v="28" actId="478"/>
          <ac:spMkLst>
            <pc:docMk/>
            <pc:sldMk cId="2056973822" sldId="285"/>
            <ac:spMk id="2" creationId="{51A6E335-75EF-4D89-8BFB-C52C79BF98C3}"/>
          </ac:spMkLst>
        </pc:spChg>
        <pc:spChg chg="del">
          <ac:chgData name="Kelly Kaufman" userId="7e5c4c79-409e-4ad7-9f25-98e6c1fed62a" providerId="ADAL" clId="{A26F6867-3D3A-4CAE-81CB-3FB06B643537}" dt="2017-12-31T23:24:52.257" v="29" actId="478"/>
          <ac:spMkLst>
            <pc:docMk/>
            <pc:sldMk cId="2056973822" sldId="285"/>
            <ac:spMk id="3" creationId="{D2BBC41E-56F9-4F2C-8FF8-7B3E6890BCAD}"/>
          </ac:spMkLst>
        </pc:spChg>
        <pc:picChg chg="add mod">
          <ac:chgData name="Kelly Kaufman" userId="7e5c4c79-409e-4ad7-9f25-98e6c1fed62a" providerId="ADAL" clId="{A26F6867-3D3A-4CAE-81CB-3FB06B643537}" dt="2017-12-31T23:25:29.878" v="31" actId="14100"/>
          <ac:picMkLst>
            <pc:docMk/>
            <pc:sldMk cId="2056973822" sldId="285"/>
            <ac:picMk id="1026" creationId="{B8197EB3-F6AE-4CDA-A836-9CD829EA13F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D956B-51E2-496B-A62F-688F4682F1E0}"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D956B-51E2-496B-A62F-688F4682F1E0}" type="datetimeFigureOut">
              <a:rPr lang="en-US" smtClean="0"/>
              <a:t>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D956B-51E2-496B-A62F-688F4682F1E0}" type="datetimeFigureOut">
              <a:rPr lang="en-US" smtClean="0"/>
              <a:t>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1/3/2018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vitalny.pbslearningmedia.org/resource/shak13.ela.lit.super/supernatural-elements-in-william-shakespea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9oPe7tG0vY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xgnInT4x8k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2LKMktAN4hc"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u-tD2t77RS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4430" y="-925340"/>
            <a:ext cx="8637073" cy="2541431"/>
          </a:xfrm>
        </p:spPr>
        <p:txBody>
          <a:bodyPr/>
          <a:lstStyle/>
          <a:p>
            <a:r>
              <a:rPr lang="en-US" sz="6000" dirty="0"/>
              <a:t>William Shakespeare</a:t>
            </a:r>
          </a:p>
        </p:txBody>
      </p:sp>
      <p:sp>
        <p:nvSpPr>
          <p:cNvPr id="3" name="Subtitle 2"/>
          <p:cNvSpPr>
            <a:spLocks noGrp="1"/>
          </p:cNvSpPr>
          <p:nvPr>
            <p:ph type="subTitle" idx="1"/>
          </p:nvPr>
        </p:nvSpPr>
        <p:spPr>
          <a:xfrm>
            <a:off x="3728008" y="1762125"/>
            <a:ext cx="8637072" cy="977621"/>
          </a:xfrm>
        </p:spPr>
        <p:txBody>
          <a:bodyPr vert="horz" lIns="91440" tIns="91440" rIns="91440" bIns="91440" rtlCol="0" anchor="t">
            <a:normAutofit/>
          </a:bodyPr>
          <a:lstStyle/>
          <a:p>
            <a:r>
              <a:rPr lang="en-US" dirty="0">
                <a:latin typeface="Comic Sans MS"/>
              </a:rPr>
              <a:t>"HE WAS NOT OF AN AGE, BUT FOR ALL TIME!"</a:t>
            </a:r>
            <a:endParaRPr lang="en-US" dirty="0">
              <a:latin typeface="Gill Sans MT"/>
            </a:endParaRPr>
          </a:p>
          <a:p>
            <a:r>
              <a:rPr lang="en-US" dirty="0">
                <a:latin typeface="Comic Sans MS"/>
              </a:rPr>
              <a:t>                                                  ~ Ben Johnson</a:t>
            </a:r>
            <a:endParaRPr lang="en-US" dirty="0"/>
          </a:p>
        </p:txBody>
      </p:sp>
      <p:pic>
        <p:nvPicPr>
          <p:cNvPr id="4" name="Picture 4" descr="Romeo and Juliet - Fun facts">
            <a:extLst>
              <a:ext uri="{FF2B5EF4-FFF2-40B4-BE49-F238E27FC236}">
                <a16:creationId xmlns:a16="http://schemas.microsoft.com/office/drawing/2014/main" id="{BE68AD84-1894-4E9A-9456-C58C2A7FD29A}"/>
              </a:ext>
            </a:extLst>
          </p:cNvPr>
          <p:cNvPicPr>
            <a:picLocks noChangeAspect="1"/>
          </p:cNvPicPr>
          <p:nvPr/>
        </p:nvPicPr>
        <p:blipFill>
          <a:blip r:embed="rId2"/>
          <a:stretch>
            <a:fillRect/>
          </a:stretch>
        </p:blipFill>
        <p:spPr>
          <a:xfrm>
            <a:off x="371475" y="323850"/>
            <a:ext cx="3560109" cy="4073541"/>
          </a:xfrm>
          <a:prstGeom prst="rect">
            <a:avLst/>
          </a:prstGeom>
        </p:spPr>
      </p:pic>
      <p:sp>
        <p:nvSpPr>
          <p:cNvPr id="9" name="TextBox 8">
            <a:extLst>
              <a:ext uri="{FF2B5EF4-FFF2-40B4-BE49-F238E27FC236}">
                <a16:creationId xmlns:a16="http://schemas.microsoft.com/office/drawing/2014/main" id="{A8461A4B-89C6-46B2-A260-A1D753542CD4}"/>
              </a:ext>
            </a:extLst>
          </p:cNvPr>
          <p:cNvSpPr txBox="1"/>
          <p:nvPr/>
        </p:nvSpPr>
        <p:spPr>
          <a:xfrm>
            <a:off x="781230" y="4543425"/>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1564-1616</a:t>
            </a:r>
          </a:p>
        </p:txBody>
      </p:sp>
    </p:spTree>
    <p:extLst>
      <p:ext uri="{BB962C8B-B14F-4D97-AF65-F5344CB8AC3E}">
        <p14:creationId xmlns:p14="http://schemas.microsoft.com/office/powerpoint/2010/main" val="128632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What you need to know first……</a:t>
            </a:r>
          </a:p>
        </p:txBody>
      </p:sp>
      <p:sp>
        <p:nvSpPr>
          <p:cNvPr id="3" name="Content Placeholder 2"/>
          <p:cNvSpPr>
            <a:spLocks noGrp="1"/>
          </p:cNvSpPr>
          <p:nvPr>
            <p:ph idx="1"/>
          </p:nvPr>
        </p:nvSpPr>
        <p:spPr>
          <a:xfrm>
            <a:off x="226243" y="1732449"/>
            <a:ext cx="11745798" cy="4885167"/>
          </a:xfrm>
        </p:spPr>
        <p:txBody>
          <a:bodyPr>
            <a:normAutofit fontScale="92500" lnSpcReduction="10000"/>
          </a:bodyPr>
          <a:lstStyle/>
          <a:p>
            <a:r>
              <a:rPr lang="en-US" sz="2800" dirty="0">
                <a:latin typeface="KG Miss Kindergarten" panose="02000000000000000000" pitchFamily="2" charset="0"/>
              </a:rPr>
              <a:t>Macbeth is set in 1040 AD.</a:t>
            </a:r>
          </a:p>
          <a:p>
            <a:r>
              <a:rPr lang="en-US" sz="2800" dirty="0">
                <a:latin typeface="KG Miss Kindergarten" panose="02000000000000000000" pitchFamily="2" charset="0"/>
              </a:rPr>
              <a:t>Macbeth was written for King James I of England.</a:t>
            </a:r>
          </a:p>
          <a:p>
            <a:r>
              <a:rPr lang="en-US" sz="2800" dirty="0">
                <a:latin typeface="KG Miss Kindergarten" panose="02000000000000000000" pitchFamily="2" charset="0"/>
              </a:rPr>
              <a:t>Macbeth was a real Scottish king; however, very little of the play is a true account of his life. </a:t>
            </a:r>
          </a:p>
          <a:p>
            <a:r>
              <a:rPr lang="en-US" sz="2800" dirty="0">
                <a:latin typeface="KG Miss Kindergarten" panose="02000000000000000000" pitchFamily="2" charset="0"/>
              </a:rPr>
              <a:t>Witchcraft plays a large role in Macbeth. People in this time period thought witches were real and that they often tried to corrupt people. </a:t>
            </a:r>
          </a:p>
          <a:p>
            <a:r>
              <a:rPr lang="en-US" sz="2800" dirty="0">
                <a:latin typeface="KG Miss Kindergarten" panose="02000000000000000000" pitchFamily="2" charset="0"/>
              </a:rPr>
              <a:t>Macbeth is a tragedy. Playgoers knew that a tragedy meant that the play would not end well, but it would either teach them something about human nature or leave then questioning human nature. </a:t>
            </a:r>
          </a:p>
          <a:p>
            <a:pPr marL="36900" indent="0">
              <a:buNone/>
            </a:pPr>
            <a:endParaRPr lang="en-US" dirty="0"/>
          </a:p>
        </p:txBody>
      </p:sp>
    </p:spTree>
    <p:extLst>
      <p:ext uri="{BB962C8B-B14F-4D97-AF65-F5344CB8AC3E}">
        <p14:creationId xmlns:p14="http://schemas.microsoft.com/office/powerpoint/2010/main" val="4127868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Major Themes</a:t>
            </a:r>
          </a:p>
        </p:txBody>
      </p:sp>
      <p:sp>
        <p:nvSpPr>
          <p:cNvPr id="3" name="Content Placeholder 2"/>
          <p:cNvSpPr>
            <a:spLocks noGrp="1"/>
          </p:cNvSpPr>
          <p:nvPr>
            <p:ph idx="1"/>
          </p:nvPr>
        </p:nvSpPr>
        <p:spPr>
          <a:xfrm>
            <a:off x="-1608023" y="2560222"/>
            <a:ext cx="10353762" cy="4058751"/>
          </a:xfrm>
        </p:spPr>
        <p:txBody>
          <a:bodyPr/>
          <a:lstStyle/>
          <a:p>
            <a:pPr algn="ctr"/>
            <a:r>
              <a:rPr lang="en-US" sz="3600" dirty="0">
                <a:latin typeface="KG Second Chances Sketch" panose="02000000000000000000" pitchFamily="2" charset="0"/>
              </a:rPr>
              <a:t>Power and Corruption</a:t>
            </a:r>
          </a:p>
          <a:p>
            <a:pPr algn="ctr"/>
            <a:r>
              <a:rPr lang="en-US" sz="3600" dirty="0">
                <a:latin typeface="KG Second Chances Sketch" panose="02000000000000000000" pitchFamily="2" charset="0"/>
              </a:rPr>
              <a:t>Destiny vs. Fate</a:t>
            </a:r>
          </a:p>
          <a:p>
            <a:pPr algn="ctr"/>
            <a:r>
              <a:rPr lang="en-US" sz="3600" dirty="0">
                <a:latin typeface="KG Second Chances Sketch" panose="02000000000000000000" pitchFamily="2" charset="0"/>
              </a:rPr>
              <a:t>The Power of Guilt</a:t>
            </a:r>
          </a:p>
          <a:p>
            <a:endParaRPr lang="en-US" dirty="0"/>
          </a:p>
          <a:p>
            <a:pPr marL="369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312" y="2079056"/>
            <a:ext cx="4333404" cy="4673065"/>
          </a:xfrm>
          <a:prstGeom prst="rect">
            <a:avLst/>
          </a:prstGeom>
        </p:spPr>
      </p:pic>
    </p:spTree>
    <p:extLst>
      <p:ext uri="{BB962C8B-B14F-4D97-AF65-F5344CB8AC3E}">
        <p14:creationId xmlns:p14="http://schemas.microsoft.com/office/powerpoint/2010/main" val="4063061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Why Macbeth and not </a:t>
            </a:r>
            <a:r>
              <a:rPr lang="en-US" dirty="0" err="1">
                <a:latin typeface="KG Learning to Trust" panose="02000503000000020004" pitchFamily="2" charset="0"/>
              </a:rPr>
              <a:t>MacBeth</a:t>
            </a:r>
            <a:r>
              <a:rPr lang="en-US" dirty="0">
                <a:latin typeface="KG Learning to Trust" panose="02000503000000020004" pitchFamily="2" charset="0"/>
              </a:rPr>
              <a:t>?</a:t>
            </a:r>
          </a:p>
        </p:txBody>
      </p:sp>
      <p:sp>
        <p:nvSpPr>
          <p:cNvPr id="3" name="Content Placeholder 2"/>
          <p:cNvSpPr>
            <a:spLocks noGrp="1"/>
          </p:cNvSpPr>
          <p:nvPr>
            <p:ph idx="1"/>
          </p:nvPr>
        </p:nvSpPr>
        <p:spPr/>
        <p:txBody>
          <a:bodyPr>
            <a:noAutofit/>
          </a:bodyPr>
          <a:lstStyle/>
          <a:p>
            <a:pPr marL="36900" indent="0">
              <a:buNone/>
            </a:pPr>
            <a:r>
              <a:rPr lang="en-US" sz="2400" dirty="0">
                <a:latin typeface="KG Miss Kindergarten" panose="02000000000000000000" pitchFamily="2" charset="0"/>
              </a:rPr>
              <a:t>Since Macbeth was written for King James I Macbeth’s name was changed from having a capital B to </a:t>
            </a:r>
            <a:r>
              <a:rPr lang="en-US" sz="2400">
                <a:latin typeface="KG Miss Kindergarten" panose="02000000000000000000" pitchFamily="2" charset="0"/>
              </a:rPr>
              <a:t>a lowercase B. </a:t>
            </a:r>
            <a:r>
              <a:rPr lang="en-US" sz="2400" dirty="0">
                <a:latin typeface="KG Miss Kindergarten" panose="02000000000000000000" pitchFamily="2" charset="0"/>
              </a:rPr>
              <a:t>This showed that Macbeth was Christian. Scottish Christians changed the capitalization in their name to show their new religion. </a:t>
            </a:r>
          </a:p>
          <a:p>
            <a:pPr marL="36900" indent="0">
              <a:buNone/>
            </a:pPr>
            <a:endParaRPr lang="en-US" sz="2400" dirty="0">
              <a:latin typeface="KG Miss Kindergarten" panose="02000000000000000000" pitchFamily="2" charset="0"/>
            </a:endParaRPr>
          </a:p>
          <a:p>
            <a:pPr marL="36900" indent="0">
              <a:buNone/>
            </a:pPr>
            <a:r>
              <a:rPr lang="en-US" sz="2400" dirty="0">
                <a:latin typeface="KG Miss Kindergarten" panose="02000000000000000000" pitchFamily="2" charset="0"/>
              </a:rPr>
              <a:t>Why does this matter to us?</a:t>
            </a:r>
          </a:p>
          <a:p>
            <a:pPr marL="36900" indent="0">
              <a:buNone/>
            </a:pPr>
            <a:r>
              <a:rPr lang="en-US" sz="2400" dirty="0">
                <a:latin typeface="KG Miss Kindergarten" panose="02000000000000000000" pitchFamily="2" charset="0"/>
              </a:rPr>
              <a:t>Well, Macbeth is a God-fearing Christian, meaning that he is very afraid of breaking with the rules of his religion and ending up in hell for all eternity after his life on Earth is finished. This will prove as a very important piece of information and a clue to Macbeth’s character as the play progresses.  </a:t>
            </a:r>
          </a:p>
        </p:txBody>
      </p:sp>
    </p:spTree>
    <p:extLst>
      <p:ext uri="{BB962C8B-B14F-4D97-AF65-F5344CB8AC3E}">
        <p14:creationId xmlns:p14="http://schemas.microsoft.com/office/powerpoint/2010/main" val="207600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24759"/>
            <a:ext cx="10353762" cy="970450"/>
          </a:xfrm>
        </p:spPr>
        <p:txBody>
          <a:bodyPr/>
          <a:lstStyle/>
          <a:p>
            <a:r>
              <a:rPr lang="en-US" dirty="0">
                <a:latin typeface="KG Learning to Trust" panose="02000503000000020004" pitchFamily="2" charset="0"/>
              </a:rPr>
              <a:t>Essential Question:</a:t>
            </a:r>
          </a:p>
        </p:txBody>
      </p:sp>
      <p:sp>
        <p:nvSpPr>
          <p:cNvPr id="3" name="Content Placeholder 2"/>
          <p:cNvSpPr>
            <a:spLocks noGrp="1"/>
          </p:cNvSpPr>
          <p:nvPr>
            <p:ph idx="1"/>
          </p:nvPr>
        </p:nvSpPr>
        <p:spPr/>
        <p:txBody>
          <a:bodyPr>
            <a:normAutofit/>
          </a:bodyPr>
          <a:lstStyle/>
          <a:p>
            <a:pPr marL="36900" indent="0">
              <a:buNone/>
            </a:pPr>
            <a:r>
              <a:rPr lang="en-US" sz="4000" dirty="0">
                <a:latin typeface="KG Miss Kindergarten" panose="02000000000000000000" pitchFamily="2" charset="0"/>
              </a:rPr>
              <a:t>Do the witches see the evil in Macbeth and bring it out of him or is Macbeth a honorable man who is tricked into evil by the witches?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059" y="3930977"/>
            <a:ext cx="3409591" cy="2672499"/>
          </a:xfrm>
          <a:prstGeom prst="rect">
            <a:avLst/>
          </a:prstGeom>
        </p:spPr>
      </p:pic>
    </p:spTree>
    <p:extLst>
      <p:ext uri="{BB962C8B-B14F-4D97-AF65-F5344CB8AC3E}">
        <p14:creationId xmlns:p14="http://schemas.microsoft.com/office/powerpoint/2010/main" val="384840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2-</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Act 1 </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Scenes 1-2</a:t>
            </a:r>
          </a:p>
        </p:txBody>
      </p:sp>
    </p:spTree>
    <p:extLst>
      <p:ext uri="{BB962C8B-B14F-4D97-AF65-F5344CB8AC3E}">
        <p14:creationId xmlns:p14="http://schemas.microsoft.com/office/powerpoint/2010/main" val="6557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1555423" y="2342042"/>
            <a:ext cx="10067826" cy="1846659"/>
          </a:xfrm>
          <a:prstGeom prst="rect">
            <a:avLst/>
          </a:prstGeom>
        </p:spPr>
        <p:txBody>
          <a:bodyPr wrap="square">
            <a:spAutoFit/>
          </a:bodyPr>
          <a:lstStyle/>
          <a:p>
            <a:r>
              <a:rPr lang="en-US" sz="9600" dirty="0">
                <a:solidFill>
                  <a:schemeClr val="bg1">
                    <a:lumMod val="95000"/>
                    <a:lumOff val="5000"/>
                  </a:schemeClr>
                </a:solidFill>
                <a:latin typeface="KG Second Chances Sketch" panose="02000000000000000000" pitchFamily="2" charset="0"/>
              </a:rPr>
              <a:t>Act 1, Scene 1</a:t>
            </a:r>
            <a:br>
              <a:rPr lang="en-US" sz="9600" dirty="0">
                <a:solidFill>
                  <a:schemeClr val="bg1">
                    <a:lumMod val="95000"/>
                    <a:lumOff val="5000"/>
                  </a:schemeClr>
                </a:solidFill>
                <a:latin typeface="KG Second Chances Sketch" panose="02000000000000000000" pitchFamily="2" charset="0"/>
              </a:rPr>
            </a:br>
            <a:endParaRPr lang="en-US" dirty="0"/>
          </a:p>
        </p:txBody>
      </p:sp>
    </p:spTree>
    <p:extLst>
      <p:ext uri="{BB962C8B-B14F-4D97-AF65-F5344CB8AC3E}">
        <p14:creationId xmlns:p14="http://schemas.microsoft.com/office/powerpoint/2010/main" val="141868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900" indent="0" algn="ctr">
              <a:buNone/>
            </a:pPr>
            <a:endParaRPr lang="en-US" sz="4800" dirty="0">
              <a:hlinkClick r:id="rId2"/>
            </a:endParaRPr>
          </a:p>
          <a:p>
            <a:pPr marL="36900" indent="0" algn="ctr">
              <a:buNone/>
            </a:pPr>
            <a:r>
              <a:rPr lang="en-US" sz="4800" dirty="0">
                <a:hlinkClick r:id="rId2"/>
              </a:rPr>
              <a:t>Witchcraft in Shakespeare's Time</a:t>
            </a:r>
            <a:endParaRPr lang="en-US" sz="4800" dirty="0"/>
          </a:p>
        </p:txBody>
      </p:sp>
    </p:spTree>
    <p:extLst>
      <p:ext uri="{BB962C8B-B14F-4D97-AF65-F5344CB8AC3E}">
        <p14:creationId xmlns:p14="http://schemas.microsoft.com/office/powerpoint/2010/main" val="56886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101" y="2471330"/>
            <a:ext cx="3810000" cy="2743200"/>
          </a:xfrm>
          <a:prstGeom prst="rect">
            <a:avLst/>
          </a:prstGeom>
        </p:spPr>
      </p:pic>
      <p:sp>
        <p:nvSpPr>
          <p:cNvPr id="2" name="Title 1"/>
          <p:cNvSpPr>
            <a:spLocks noGrp="1"/>
          </p:cNvSpPr>
          <p:nvPr>
            <p:ph type="title"/>
          </p:nvPr>
        </p:nvSpPr>
        <p:spPr/>
        <p:txBody>
          <a:bodyPr/>
          <a:lstStyle/>
          <a:p>
            <a:r>
              <a:rPr lang="en-US" dirty="0">
                <a:latin typeface="KG Learning to Trust" panose="02000503000000020004" pitchFamily="2" charset="0"/>
              </a:rPr>
              <a:t>Discussion Question……</a:t>
            </a:r>
            <a:endParaRPr lang="en-US" dirty="0"/>
          </a:p>
        </p:txBody>
      </p:sp>
      <p:sp>
        <p:nvSpPr>
          <p:cNvPr id="3" name="Content Placeholder 2"/>
          <p:cNvSpPr>
            <a:spLocks noGrp="1"/>
          </p:cNvSpPr>
          <p:nvPr>
            <p:ph idx="1"/>
          </p:nvPr>
        </p:nvSpPr>
        <p:spPr>
          <a:xfrm>
            <a:off x="461308" y="1994797"/>
            <a:ext cx="7278097" cy="4058751"/>
          </a:xfrm>
        </p:spPr>
        <p:txBody>
          <a:bodyPr>
            <a:normAutofit fontScale="70000" lnSpcReduction="20000"/>
          </a:bodyPr>
          <a:lstStyle/>
          <a:p>
            <a:pPr marL="36900" indent="0">
              <a:buNone/>
            </a:pPr>
            <a:r>
              <a:rPr lang="en-US" sz="4400" dirty="0">
                <a:effectLst/>
                <a:latin typeface="KG Miss Kindergarten" panose="02000000000000000000" pitchFamily="2" charset="0"/>
              </a:rPr>
              <a:t>According to the video segments, how were supernatural elements - magic, ghosts, witches, etc. - viewed differently during Shakespeare’s time? How might those views have affected how the audience watched/reacted to the plays? Support your answers using evidence from the video segment.</a:t>
            </a:r>
          </a:p>
          <a:p>
            <a:endParaRPr lang="en-US" dirty="0"/>
          </a:p>
        </p:txBody>
      </p:sp>
    </p:spTree>
    <p:extLst>
      <p:ext uri="{BB962C8B-B14F-4D97-AF65-F5344CB8AC3E}">
        <p14:creationId xmlns:p14="http://schemas.microsoft.com/office/powerpoint/2010/main" val="46102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Enter the Witches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417" y="1675403"/>
            <a:ext cx="6390517" cy="4792888"/>
          </a:xfrm>
        </p:spPr>
      </p:pic>
    </p:spTree>
    <p:extLst>
      <p:ext uri="{BB962C8B-B14F-4D97-AF65-F5344CB8AC3E}">
        <p14:creationId xmlns:p14="http://schemas.microsoft.com/office/powerpoint/2010/main" val="3632925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78" y="557513"/>
            <a:ext cx="10353762" cy="970450"/>
          </a:xfrm>
        </p:spPr>
        <p:txBody>
          <a:bodyPr/>
          <a:lstStyle/>
          <a:p>
            <a:r>
              <a:rPr lang="en-US" dirty="0">
                <a:latin typeface="KG Learning to Trust" panose="02000503000000020004" pitchFamily="2" charset="0"/>
              </a:rPr>
              <a:t>Act 1, Scene 1</a:t>
            </a:r>
          </a:p>
        </p:txBody>
      </p:sp>
      <p:sp>
        <p:nvSpPr>
          <p:cNvPr id="3" name="Content Placeholder 2"/>
          <p:cNvSpPr>
            <a:spLocks noGrp="1"/>
          </p:cNvSpPr>
          <p:nvPr>
            <p:ph idx="1"/>
          </p:nvPr>
        </p:nvSpPr>
        <p:spPr>
          <a:xfrm>
            <a:off x="696978" y="2100095"/>
            <a:ext cx="10353762" cy="1142726"/>
          </a:xfrm>
        </p:spPr>
        <p:txBody>
          <a:bodyPr>
            <a:noAutofit/>
          </a:bodyPr>
          <a:lstStyle/>
          <a:p>
            <a:pPr marL="36900" indent="0" algn="ctr">
              <a:buNone/>
            </a:pPr>
            <a:r>
              <a:rPr lang="en-US" sz="4800" dirty="0">
                <a:latin typeface="KG Miss Kindergarten" panose="02000000000000000000" pitchFamily="2" charset="0"/>
              </a:rPr>
              <a:t>Fair is Foul </a:t>
            </a:r>
          </a:p>
          <a:p>
            <a:pPr marL="36900" indent="0" algn="ctr">
              <a:buNone/>
            </a:pPr>
            <a:r>
              <a:rPr lang="en-US" sz="4800" dirty="0">
                <a:latin typeface="KG Miss Kindergarten" panose="02000000000000000000" pitchFamily="2" charset="0"/>
              </a:rPr>
              <a:t>Foul is Fair</a:t>
            </a:r>
          </a:p>
        </p:txBody>
      </p:sp>
      <p:sp>
        <p:nvSpPr>
          <p:cNvPr id="4" name="Rectangle 3"/>
          <p:cNvSpPr/>
          <p:nvPr/>
        </p:nvSpPr>
        <p:spPr>
          <a:xfrm>
            <a:off x="696978" y="4300178"/>
            <a:ext cx="11133055" cy="2215991"/>
          </a:xfrm>
          <a:prstGeom prst="rect">
            <a:avLst/>
          </a:prstGeom>
        </p:spPr>
        <p:txBody>
          <a:bodyPr wrap="square">
            <a:spAutoFit/>
          </a:bodyPr>
          <a:lstStyle/>
          <a:p>
            <a:pPr marL="457200" marR="0">
              <a:lnSpc>
                <a:spcPct val="115000"/>
              </a:lnSpc>
              <a:spcBef>
                <a:spcPts val="0"/>
              </a:spcBef>
              <a:spcAft>
                <a:spcPts val="1000"/>
              </a:spcAft>
            </a:pPr>
            <a:r>
              <a:rPr lang="en-US" sz="4000" dirty="0">
                <a:latin typeface="KG Miss Kindergarten" panose="02000000000000000000" pitchFamily="2" charset="0"/>
                <a:ea typeface="Calibri" panose="020F0502020204030204" pitchFamily="34" charset="0"/>
                <a:cs typeface="Times New Roman" panose="02020603050405020304" pitchFamily="18" charset="0"/>
              </a:rPr>
              <a:t>What could the witches mean when they say this and why end the first scene with this message?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725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FDDF5D8A-3108-4583-951E-81BA5A101D05}"/>
              </a:ext>
            </a:extLst>
          </p:cNvPr>
          <p:cNvPicPr>
            <a:picLocks noGrp="1" noRot="1" noChangeAspect="1"/>
          </p:cNvPicPr>
          <p:nvPr>
            <p:ph idx="1"/>
            <a:videoFile r:link="rId1"/>
          </p:nvPr>
        </p:nvPicPr>
        <p:blipFill>
          <a:blip r:embed="rId3"/>
          <a:stretch>
            <a:fillRect/>
          </a:stretch>
        </p:blipFill>
        <p:spPr>
          <a:xfrm>
            <a:off x="1554427" y="0"/>
            <a:ext cx="9083146" cy="6812360"/>
          </a:xfrm>
          <a:prstGeom prst="rect">
            <a:avLst/>
          </a:prstGeom>
        </p:spPr>
      </p:pic>
    </p:spTree>
    <p:extLst>
      <p:ext uri="{BB962C8B-B14F-4D97-AF65-F5344CB8AC3E}">
        <p14:creationId xmlns:p14="http://schemas.microsoft.com/office/powerpoint/2010/main" val="1181059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332" y="997158"/>
            <a:ext cx="6712491" cy="4058751"/>
          </a:xfrm>
        </p:spPr>
        <p:txBody>
          <a:bodyPr>
            <a:noAutofit/>
          </a:bodyPr>
          <a:lstStyle/>
          <a:p>
            <a:pPr marL="36900" indent="0">
              <a:buNone/>
            </a:pPr>
            <a:r>
              <a:rPr lang="en-US" sz="4000" dirty="0">
                <a:latin typeface="KG Miss Kindergarten" panose="02000000000000000000" pitchFamily="2" charset="0"/>
              </a:rPr>
              <a:t>Translation: </a:t>
            </a:r>
          </a:p>
          <a:p>
            <a:pPr marL="36900" indent="0">
              <a:buNone/>
            </a:pPr>
            <a:r>
              <a:rPr lang="en-US" sz="3200" dirty="0">
                <a:latin typeface="KG Miss Kindergarten" panose="02000000000000000000" pitchFamily="2" charset="0"/>
              </a:rPr>
              <a:t>If it looks good, it will be bad</a:t>
            </a:r>
          </a:p>
          <a:p>
            <a:pPr marL="36900" indent="0">
              <a:buNone/>
            </a:pPr>
            <a:r>
              <a:rPr lang="en-US" sz="3200" dirty="0">
                <a:latin typeface="KG Miss Kindergarten" panose="02000000000000000000" pitchFamily="2" charset="0"/>
              </a:rPr>
              <a:t>If it looks bad, it will be good</a:t>
            </a:r>
          </a:p>
          <a:p>
            <a:pPr marL="36900" indent="0">
              <a:buNone/>
            </a:pPr>
            <a:endParaRPr lang="en-US" sz="4000" dirty="0">
              <a:latin typeface="KG Miss Kindergarten" panose="02000000000000000000" pitchFamily="2" charset="0"/>
            </a:endParaRPr>
          </a:p>
          <a:p>
            <a:pPr marL="36900" indent="0">
              <a:buNone/>
            </a:pPr>
            <a:endParaRPr lang="en-US" sz="4000" dirty="0">
              <a:latin typeface="KG Miss Kindergarten" panose="02000000000000000000" pitchFamily="2" charset="0"/>
            </a:endParaRPr>
          </a:p>
          <a:p>
            <a:pPr marL="36900" indent="0">
              <a:buNone/>
            </a:pPr>
            <a:r>
              <a:rPr lang="en-US" sz="4000" dirty="0">
                <a:latin typeface="KG Miss Kindergarten" panose="02000000000000000000" pitchFamily="2" charset="0"/>
              </a:rPr>
              <a:t>Hmmm. That’s an interesting way to start a play.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787" y="146388"/>
            <a:ext cx="5041213" cy="3473777"/>
          </a:xfrm>
          <a:prstGeom prst="rect">
            <a:avLst/>
          </a:prstGeom>
        </p:spPr>
      </p:pic>
    </p:spTree>
    <p:extLst>
      <p:ext uri="{BB962C8B-B14F-4D97-AF65-F5344CB8AC3E}">
        <p14:creationId xmlns:p14="http://schemas.microsoft.com/office/powerpoint/2010/main" val="4195785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3</a:t>
            </a:r>
          </a:p>
        </p:txBody>
      </p:sp>
    </p:spTree>
    <p:extLst>
      <p:ext uri="{BB962C8B-B14F-4D97-AF65-F5344CB8AC3E}">
        <p14:creationId xmlns:p14="http://schemas.microsoft.com/office/powerpoint/2010/main" val="3904774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1555423" y="2342042"/>
            <a:ext cx="10067826" cy="1846659"/>
          </a:xfrm>
          <a:prstGeom prst="rect">
            <a:avLst/>
          </a:prstGeom>
        </p:spPr>
        <p:txBody>
          <a:bodyPr wrap="square">
            <a:spAutoFit/>
          </a:bodyPr>
          <a:lstStyle/>
          <a:p>
            <a:r>
              <a:rPr lang="en-US" sz="9600" dirty="0">
                <a:solidFill>
                  <a:schemeClr val="bg1">
                    <a:lumMod val="95000"/>
                    <a:lumOff val="5000"/>
                  </a:schemeClr>
                </a:solidFill>
                <a:latin typeface="KG Second Chances Sketch" panose="02000000000000000000" pitchFamily="2" charset="0"/>
              </a:rPr>
              <a:t>Act 1, Scene 2</a:t>
            </a:r>
            <a:br>
              <a:rPr lang="en-US" sz="9600" dirty="0">
                <a:solidFill>
                  <a:schemeClr val="bg1">
                    <a:lumMod val="95000"/>
                    <a:lumOff val="5000"/>
                  </a:schemeClr>
                </a:solidFill>
                <a:latin typeface="KG Second Chances Sketch" panose="02000000000000000000" pitchFamily="2" charset="0"/>
              </a:rPr>
            </a:br>
            <a:endParaRPr lang="en-US" dirty="0"/>
          </a:p>
        </p:txBody>
      </p:sp>
    </p:spTree>
    <p:extLst>
      <p:ext uri="{BB962C8B-B14F-4D97-AF65-F5344CB8AC3E}">
        <p14:creationId xmlns:p14="http://schemas.microsoft.com/office/powerpoint/2010/main" val="339923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998" y="348760"/>
            <a:ext cx="10796216" cy="970450"/>
          </a:xfrm>
        </p:spPr>
        <p:txBody>
          <a:bodyPr>
            <a:normAutofit fontScale="90000"/>
          </a:bodyPr>
          <a:lstStyle/>
          <a:p>
            <a:r>
              <a:rPr lang="en-US" dirty="0">
                <a:latin typeface="KG Learning to Trust" panose="02000503000000020004" pitchFamily="2" charset="0"/>
              </a:rPr>
              <a:t>How does one become king of Scotland in 1040?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95" y="2328420"/>
            <a:ext cx="1436203" cy="17240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676" y="1828268"/>
            <a:ext cx="1134750" cy="13621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9707" y="1580050"/>
            <a:ext cx="1134750" cy="13621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332" y="2509354"/>
            <a:ext cx="1134750" cy="136217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1363" y="2942223"/>
            <a:ext cx="1134750" cy="136217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1946" y="1924107"/>
            <a:ext cx="1134750" cy="13621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676" y="3438659"/>
            <a:ext cx="1134750" cy="13621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439" y="4119745"/>
            <a:ext cx="1134750" cy="136217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126" y="4016579"/>
            <a:ext cx="1134750" cy="1362173"/>
          </a:xfrm>
          <a:prstGeom prst="rect">
            <a:avLst/>
          </a:prstGeom>
        </p:spPr>
      </p:pic>
      <p:sp>
        <p:nvSpPr>
          <p:cNvPr id="13" name="TextBox 12"/>
          <p:cNvSpPr txBox="1"/>
          <p:nvPr/>
        </p:nvSpPr>
        <p:spPr>
          <a:xfrm>
            <a:off x="1058525" y="4112890"/>
            <a:ext cx="2582945" cy="584775"/>
          </a:xfrm>
          <a:prstGeom prst="rect">
            <a:avLst/>
          </a:prstGeom>
          <a:noFill/>
        </p:spPr>
        <p:txBody>
          <a:bodyPr wrap="square" rtlCol="0">
            <a:spAutoFit/>
          </a:bodyPr>
          <a:lstStyle/>
          <a:p>
            <a:r>
              <a:rPr lang="en-US" sz="3200" dirty="0">
                <a:latin typeface="KG Learning to Trust" panose="02000503000000020004" pitchFamily="2" charset="0"/>
              </a:rPr>
              <a:t>King</a:t>
            </a:r>
            <a:r>
              <a:rPr lang="en-US" dirty="0">
                <a:latin typeface="KG Learning to Trust" panose="02000503000000020004" pitchFamily="2" charset="0"/>
              </a:rPr>
              <a:t>!</a:t>
            </a:r>
          </a:p>
        </p:txBody>
      </p:sp>
      <p:sp>
        <p:nvSpPr>
          <p:cNvPr id="14" name="TextBox 13"/>
          <p:cNvSpPr txBox="1"/>
          <p:nvPr/>
        </p:nvSpPr>
        <p:spPr>
          <a:xfrm>
            <a:off x="5861791" y="5730136"/>
            <a:ext cx="5256795" cy="646331"/>
          </a:xfrm>
          <a:prstGeom prst="rect">
            <a:avLst/>
          </a:prstGeom>
          <a:noFill/>
        </p:spPr>
        <p:txBody>
          <a:bodyPr wrap="square" rtlCol="0">
            <a:spAutoFit/>
          </a:bodyPr>
          <a:lstStyle/>
          <a:p>
            <a:r>
              <a:rPr lang="en-US" sz="3600" dirty="0">
                <a:latin typeface="KG Learning to Trust" panose="02000503000000020004" pitchFamily="2" charset="0"/>
              </a:rPr>
              <a:t>Thanes, Many Thanes</a:t>
            </a:r>
          </a:p>
        </p:txBody>
      </p:sp>
    </p:spTree>
    <p:extLst>
      <p:ext uri="{BB962C8B-B14F-4D97-AF65-F5344CB8AC3E}">
        <p14:creationId xmlns:p14="http://schemas.microsoft.com/office/powerpoint/2010/main" val="993515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First, What is a Thane?</a:t>
            </a:r>
          </a:p>
        </p:txBody>
      </p:sp>
      <p:sp>
        <p:nvSpPr>
          <p:cNvPr id="3" name="Content Placeholder 2"/>
          <p:cNvSpPr>
            <a:spLocks noGrp="1"/>
          </p:cNvSpPr>
          <p:nvPr>
            <p:ph idx="1"/>
          </p:nvPr>
        </p:nvSpPr>
        <p:spPr/>
        <p:txBody>
          <a:bodyPr>
            <a:noAutofit/>
          </a:bodyPr>
          <a:lstStyle/>
          <a:p>
            <a:r>
              <a:rPr lang="en-US" sz="2400" dirty="0"/>
              <a:t>A thane was a man who was granted land to govern by the king. The king could give a man more than one parcel of land and the man could be thane of two or more place. This means a man could hold more than one title. </a:t>
            </a:r>
          </a:p>
          <a:p>
            <a:r>
              <a:rPr lang="en-US" sz="2400" dirty="0"/>
              <a:t>A king could just as easily take a title of thane away from a man. </a:t>
            </a:r>
          </a:p>
          <a:p>
            <a:r>
              <a:rPr lang="en-US" sz="2400" dirty="0"/>
              <a:t>The title of thane passed down from father to son.</a:t>
            </a:r>
          </a:p>
          <a:p>
            <a:r>
              <a:rPr lang="en-US" sz="2400" dirty="0"/>
              <a:t>Any thane could become king after the king’s death. A vote among the thanes would take place and the winner would be the new king. UNLESS a king granted his son the title of Prince of Cumberland. This meant that the son would become king after his father’s death. </a:t>
            </a:r>
          </a:p>
          <a:p>
            <a:r>
              <a:rPr lang="en-US" sz="2400" dirty="0"/>
              <a:t>A thane could also challenge and kill a king in battle to become king. </a:t>
            </a:r>
          </a:p>
        </p:txBody>
      </p:sp>
    </p:spTree>
    <p:extLst>
      <p:ext uri="{BB962C8B-B14F-4D97-AF65-F5344CB8AC3E}">
        <p14:creationId xmlns:p14="http://schemas.microsoft.com/office/powerpoint/2010/main" val="153624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998" y="348760"/>
            <a:ext cx="10796216" cy="970450"/>
          </a:xfrm>
        </p:spPr>
        <p:txBody>
          <a:bodyPr>
            <a:normAutofit fontScale="90000"/>
          </a:bodyPr>
          <a:lstStyle/>
          <a:p>
            <a:r>
              <a:rPr lang="en-US" dirty="0">
                <a:latin typeface="KG Learning to Trust" panose="02000503000000020004" pitchFamily="2" charset="0"/>
              </a:rPr>
              <a:t>So, when the king died the thanes held an election. The man with the most votes became king.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95" y="2328420"/>
            <a:ext cx="1436203" cy="17240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676" y="1828268"/>
            <a:ext cx="1134750" cy="13621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9707" y="1580050"/>
            <a:ext cx="1134750" cy="13621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332" y="2509354"/>
            <a:ext cx="1134750" cy="136217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1363" y="2942223"/>
            <a:ext cx="1134750" cy="136217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1946" y="1924107"/>
            <a:ext cx="1134750" cy="13621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676" y="3438659"/>
            <a:ext cx="1134750" cy="13621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439" y="4119745"/>
            <a:ext cx="1134750" cy="136217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126" y="4016579"/>
            <a:ext cx="1134750" cy="1362173"/>
          </a:xfrm>
          <a:prstGeom prst="rect">
            <a:avLst/>
          </a:prstGeom>
        </p:spPr>
      </p:pic>
      <p:sp>
        <p:nvSpPr>
          <p:cNvPr id="13" name="TextBox 12"/>
          <p:cNvSpPr txBox="1"/>
          <p:nvPr/>
        </p:nvSpPr>
        <p:spPr>
          <a:xfrm>
            <a:off x="1058525" y="4112890"/>
            <a:ext cx="2582945" cy="584775"/>
          </a:xfrm>
          <a:prstGeom prst="rect">
            <a:avLst/>
          </a:prstGeom>
          <a:noFill/>
        </p:spPr>
        <p:txBody>
          <a:bodyPr wrap="square" rtlCol="0">
            <a:spAutoFit/>
          </a:bodyPr>
          <a:lstStyle/>
          <a:p>
            <a:r>
              <a:rPr lang="en-US" sz="3200" dirty="0">
                <a:latin typeface="KG Learning to Trust" panose="02000503000000020004" pitchFamily="2" charset="0"/>
              </a:rPr>
              <a:t>King</a:t>
            </a:r>
            <a:r>
              <a:rPr lang="en-US" dirty="0">
                <a:latin typeface="KG Learning to Trust" panose="02000503000000020004" pitchFamily="2" charset="0"/>
              </a:rPr>
              <a:t>!</a:t>
            </a:r>
          </a:p>
        </p:txBody>
      </p:sp>
      <p:sp>
        <p:nvSpPr>
          <p:cNvPr id="14" name="TextBox 13"/>
          <p:cNvSpPr txBox="1"/>
          <p:nvPr/>
        </p:nvSpPr>
        <p:spPr>
          <a:xfrm>
            <a:off x="5861791" y="5730136"/>
            <a:ext cx="5256795" cy="646331"/>
          </a:xfrm>
          <a:prstGeom prst="rect">
            <a:avLst/>
          </a:prstGeom>
          <a:noFill/>
        </p:spPr>
        <p:txBody>
          <a:bodyPr wrap="square" rtlCol="0">
            <a:spAutoFit/>
          </a:bodyPr>
          <a:lstStyle/>
          <a:p>
            <a:r>
              <a:rPr lang="en-US" sz="3600" dirty="0">
                <a:latin typeface="KG Learning to Trust" panose="02000503000000020004" pitchFamily="2" charset="0"/>
              </a:rPr>
              <a:t>Thanes, many Thanes</a:t>
            </a:r>
          </a:p>
        </p:txBody>
      </p:sp>
      <p:cxnSp>
        <p:nvCxnSpPr>
          <p:cNvPr id="15" name="Straight Connector 14"/>
          <p:cNvCxnSpPr/>
          <p:nvPr/>
        </p:nvCxnSpPr>
        <p:spPr>
          <a:xfrm flipH="1">
            <a:off x="368725" y="2210683"/>
            <a:ext cx="2174058" cy="2427376"/>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72998" y="2033300"/>
            <a:ext cx="2196445" cy="2670902"/>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756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Act 1, Scene 2</a:t>
            </a:r>
          </a:p>
        </p:txBody>
      </p:sp>
      <p:sp>
        <p:nvSpPr>
          <p:cNvPr id="3" name="Content Placeholder 2"/>
          <p:cNvSpPr>
            <a:spLocks noGrp="1"/>
          </p:cNvSpPr>
          <p:nvPr>
            <p:ph idx="1"/>
          </p:nvPr>
        </p:nvSpPr>
        <p:spPr/>
        <p:txBody>
          <a:bodyPr>
            <a:noAutofit/>
          </a:bodyPr>
          <a:lstStyle/>
          <a:p>
            <a:pPr lvl="0"/>
            <a:r>
              <a:rPr lang="en-US" sz="3200" dirty="0">
                <a:effectLst/>
              </a:rPr>
              <a:t>What does the bloody captain tell King Duncan about Macbeth and Banquo?</a:t>
            </a:r>
          </a:p>
          <a:p>
            <a:pPr marL="36900" indent="0">
              <a:buNone/>
            </a:pPr>
            <a:r>
              <a:rPr lang="en-US" sz="3200" dirty="0">
                <a:effectLst/>
              </a:rPr>
              <a:t> </a:t>
            </a:r>
          </a:p>
          <a:p>
            <a:pPr lvl="0"/>
            <a:r>
              <a:rPr lang="en-US" sz="3200" dirty="0">
                <a:effectLst/>
              </a:rPr>
              <a:t>Who was the Thane of Cawdor and what did he do?</a:t>
            </a:r>
          </a:p>
          <a:p>
            <a:pPr marL="36900" indent="0">
              <a:buNone/>
            </a:pPr>
            <a:r>
              <a:rPr lang="en-US" sz="3200" dirty="0">
                <a:effectLst/>
              </a:rPr>
              <a:t> </a:t>
            </a:r>
          </a:p>
          <a:p>
            <a:pPr lvl="0"/>
            <a:r>
              <a:rPr lang="en-US" sz="3200" dirty="0">
                <a:effectLst/>
              </a:rPr>
              <a:t>What does King Duncan decide to give Macbeth and why?</a:t>
            </a:r>
          </a:p>
        </p:txBody>
      </p:sp>
    </p:spTree>
    <p:extLst>
      <p:ext uri="{BB962C8B-B14F-4D97-AF65-F5344CB8AC3E}">
        <p14:creationId xmlns:p14="http://schemas.microsoft.com/office/powerpoint/2010/main" val="362637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4-</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Quick Write</a:t>
            </a:r>
          </a:p>
        </p:txBody>
      </p:sp>
    </p:spTree>
    <p:extLst>
      <p:ext uri="{BB962C8B-B14F-4D97-AF65-F5344CB8AC3E}">
        <p14:creationId xmlns:p14="http://schemas.microsoft.com/office/powerpoint/2010/main" val="3694432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KG Second Chances Sketch" panose="02000000000000000000" pitchFamily="2" charset="0"/>
              </a:rPr>
              <a:t>Quick Write</a:t>
            </a:r>
          </a:p>
        </p:txBody>
      </p:sp>
      <p:sp>
        <p:nvSpPr>
          <p:cNvPr id="3" name="Content Placeholder 2"/>
          <p:cNvSpPr>
            <a:spLocks noGrp="1"/>
          </p:cNvSpPr>
          <p:nvPr>
            <p:ph idx="1"/>
          </p:nvPr>
        </p:nvSpPr>
        <p:spPr/>
        <p:txBody>
          <a:bodyPr>
            <a:normAutofit/>
          </a:bodyPr>
          <a:lstStyle/>
          <a:p>
            <a:pPr marL="36900" indent="0">
              <a:buNone/>
            </a:pPr>
            <a:r>
              <a:rPr lang="en-US" sz="5400" dirty="0">
                <a:effectLst/>
                <a:latin typeface="KG Miss Kindergarten" panose="02000000000000000000" pitchFamily="2" charset="0"/>
              </a:rPr>
              <a:t>What have we learned about Macbeth </a:t>
            </a:r>
            <a:r>
              <a:rPr lang="en-US" sz="5400">
                <a:effectLst/>
                <a:latin typeface="KG Miss Kindergarten" panose="02000000000000000000" pitchFamily="2" charset="0"/>
              </a:rPr>
              <a:t>from 1.2? </a:t>
            </a:r>
            <a:r>
              <a:rPr lang="en-US" sz="5400" dirty="0">
                <a:effectLst/>
                <a:latin typeface="KG Miss Kindergarten" panose="02000000000000000000" pitchFamily="2" charset="0"/>
              </a:rPr>
              <a:t>Use direct evidence from the text.</a:t>
            </a:r>
            <a:endParaRPr lang="en-US" sz="5400" dirty="0">
              <a:latin typeface="KG Miss Kindergarten" panose="02000000000000000000" pitchFamily="2" charset="0"/>
            </a:endParaRPr>
          </a:p>
        </p:txBody>
      </p:sp>
    </p:spTree>
    <p:extLst>
      <p:ext uri="{BB962C8B-B14F-4D97-AF65-F5344CB8AC3E}">
        <p14:creationId xmlns:p14="http://schemas.microsoft.com/office/powerpoint/2010/main" val="149103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E8DC24AB-4C1A-45FE-9F83-B624DF0C0BC3}"/>
              </a:ext>
            </a:extLst>
          </p:cNvPr>
          <p:cNvPicPr>
            <a:picLocks noRot="1" noChangeAspect="1"/>
          </p:cNvPicPr>
          <p:nvPr>
            <a:videoFile r:link="rId1"/>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980832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dirty="0">
                <a:latin typeface="KG Learning to Trust" panose="02000503000000020004" pitchFamily="2" charset="0"/>
              </a:rPr>
              <a:t>The Tragedy of Macbeth</a:t>
            </a: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dirty="0">
                <a:latin typeface="KG Second Chances Sketch" panose="02000000000000000000" pitchFamily="2" charset="0"/>
              </a:rPr>
              <a:t>Lesson 1-Background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Activator-</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Bad Luck?</a:t>
            </a:r>
          </a:p>
        </p:txBody>
      </p:sp>
    </p:spTree>
    <p:extLst>
      <p:ext uri="{BB962C8B-B14F-4D97-AF65-F5344CB8AC3E}">
        <p14:creationId xmlns:p14="http://schemas.microsoft.com/office/powerpoint/2010/main" val="1304232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4E789242-02B7-4A22-B9D6-2B1407A7ABEC}"/>
              </a:ext>
            </a:extLst>
          </p:cNvPr>
          <p:cNvPicPr>
            <a:picLocks noRot="1" noChangeAspect="1"/>
          </p:cNvPicPr>
          <p:nvPr>
            <a:videoFile r:link="rId1"/>
          </p:nvPr>
        </p:nvPicPr>
        <p:blipFill>
          <a:blip r:embed="rId3"/>
          <a:stretch>
            <a:fillRect/>
          </a:stretch>
        </p:blipFill>
        <p:spPr>
          <a:xfrm>
            <a:off x="1602298" y="58723"/>
            <a:ext cx="8925886" cy="6694415"/>
          </a:xfrm>
          <a:prstGeom prst="rect">
            <a:avLst/>
          </a:prstGeom>
        </p:spPr>
      </p:pic>
    </p:spTree>
    <p:extLst>
      <p:ext uri="{BB962C8B-B14F-4D97-AF65-F5344CB8AC3E}">
        <p14:creationId xmlns:p14="http://schemas.microsoft.com/office/powerpoint/2010/main" val="3580889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Simpsons Movie Clip</a:t>
            </a:r>
          </a:p>
        </p:txBody>
      </p:sp>
      <p:sp>
        <p:nvSpPr>
          <p:cNvPr id="3" name="Content Placeholder 2"/>
          <p:cNvSpPr>
            <a:spLocks noGrp="1"/>
          </p:cNvSpPr>
          <p:nvPr>
            <p:ph idx="1"/>
          </p:nvPr>
        </p:nvSpPr>
        <p:spPr/>
        <p:txBody>
          <a:bodyPr>
            <a:normAutofit/>
          </a:bodyPr>
          <a:lstStyle/>
          <a:p>
            <a:pPr marL="36900" indent="0" algn="ctr">
              <a:buNone/>
            </a:pPr>
            <a:endParaRPr lang="en-US" sz="6000" dirty="0">
              <a:hlinkClick r:id="rId2"/>
            </a:endParaRPr>
          </a:p>
          <a:p>
            <a:pPr marL="36900" indent="0" algn="ctr">
              <a:buNone/>
            </a:pPr>
            <a:r>
              <a:rPr lang="en-US" sz="6000" dirty="0">
                <a:hlinkClick r:id="rId2"/>
              </a:rPr>
              <a:t>Click Here</a:t>
            </a:r>
            <a:endParaRPr lang="en-US" sz="6000" dirty="0"/>
          </a:p>
        </p:txBody>
      </p:sp>
    </p:spTree>
    <p:extLst>
      <p:ext uri="{BB962C8B-B14F-4D97-AF65-F5344CB8AC3E}">
        <p14:creationId xmlns:p14="http://schemas.microsoft.com/office/powerpoint/2010/main" val="3127827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1-</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Background</a:t>
            </a:r>
          </a:p>
        </p:txBody>
      </p:sp>
    </p:spTree>
    <p:extLst>
      <p:ext uri="{BB962C8B-B14F-4D97-AF65-F5344CB8AC3E}">
        <p14:creationId xmlns:p14="http://schemas.microsoft.com/office/powerpoint/2010/main" val="2625369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eography of macbeth">
            <a:extLst>
              <a:ext uri="{FF2B5EF4-FFF2-40B4-BE49-F238E27FC236}">
                <a16:creationId xmlns:a16="http://schemas.microsoft.com/office/drawing/2014/main" id="{B8197EB3-F6AE-4CDA-A836-9CD829EA1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300" y="45936"/>
            <a:ext cx="5649913" cy="681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973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410</TotalTime>
  <Words>666</Words>
  <Application>Microsoft Office PowerPoint</Application>
  <PresentationFormat>Widescreen</PresentationFormat>
  <Paragraphs>68</Paragraphs>
  <Slides>28</Slides>
  <Notes>0</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Gill Sans MT</vt:lpstr>
      <vt:lpstr>KG Second Chances Sketch</vt:lpstr>
      <vt:lpstr>Calibri</vt:lpstr>
      <vt:lpstr>Wingdings 2</vt:lpstr>
      <vt:lpstr>KG Miss Kindergarten</vt:lpstr>
      <vt:lpstr>KG Learning to Trust</vt:lpstr>
      <vt:lpstr>Times New Roman</vt:lpstr>
      <vt:lpstr>Calisto MT</vt:lpstr>
      <vt:lpstr>Comic Sans MS</vt:lpstr>
      <vt:lpstr>Trebuchet MS</vt:lpstr>
      <vt:lpstr>Slate</vt:lpstr>
      <vt:lpstr>William Shakespeare</vt:lpstr>
      <vt:lpstr>PowerPoint Presentation</vt:lpstr>
      <vt:lpstr>PowerPoint Presentation</vt:lpstr>
      <vt:lpstr>The Tragedy of Macbeth</vt:lpstr>
      <vt:lpstr>Activator- Bad Luck?</vt:lpstr>
      <vt:lpstr>PowerPoint Presentation</vt:lpstr>
      <vt:lpstr>Simpsons Movie Clip</vt:lpstr>
      <vt:lpstr>Activity 1- Background</vt:lpstr>
      <vt:lpstr>PowerPoint Presentation</vt:lpstr>
      <vt:lpstr>What you need to know first……</vt:lpstr>
      <vt:lpstr>Major Themes</vt:lpstr>
      <vt:lpstr>Why Macbeth and not MacBeth?</vt:lpstr>
      <vt:lpstr>Essential Question:</vt:lpstr>
      <vt:lpstr>Activity 2- Act 1  Scenes 1-2</vt:lpstr>
      <vt:lpstr>PowerPoint Presentation</vt:lpstr>
      <vt:lpstr>PowerPoint Presentation</vt:lpstr>
      <vt:lpstr>Discussion Question……</vt:lpstr>
      <vt:lpstr>Enter the Witches</vt:lpstr>
      <vt:lpstr>Act 1, Scene 1</vt:lpstr>
      <vt:lpstr>PowerPoint Presentation</vt:lpstr>
      <vt:lpstr>Activity 3</vt:lpstr>
      <vt:lpstr>PowerPoint Presentation</vt:lpstr>
      <vt:lpstr>How does one become king of Scotland in 1040?</vt:lpstr>
      <vt:lpstr>First, What is a Thane?</vt:lpstr>
      <vt:lpstr>So, when the king died the thanes held an election. The man with the most votes became king. </vt:lpstr>
      <vt:lpstr>Act 1, Scene 2</vt:lpstr>
      <vt:lpstr>Activity 4- Quick Write</vt:lpstr>
      <vt:lpstr>Quick Write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dc:title>
  <dc:creator>Nicole Kelley</dc:creator>
  <cp:lastModifiedBy>Kaufman, Kelly</cp:lastModifiedBy>
  <cp:revision>23</cp:revision>
  <dcterms:created xsi:type="dcterms:W3CDTF">2016-02-12T14:27:23Z</dcterms:created>
  <dcterms:modified xsi:type="dcterms:W3CDTF">2018-01-03T20:24:45Z</dcterms:modified>
</cp:coreProperties>
</file>